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6" r:id="rId5"/>
    <p:sldMasterId id="2147483668" r:id="rId6"/>
    <p:sldMasterId id="2147483670" r:id="rId7"/>
    <p:sldMasterId id="2147483672" r:id="rId8"/>
    <p:sldMasterId id="2147483674" r:id="rId9"/>
  </p:sldMasterIdLst>
  <p:notesMasterIdLst>
    <p:notesMasterId r:id="rId26"/>
  </p:notesMasterIdLst>
  <p:sldIdLst>
    <p:sldId id="301" r:id="rId10"/>
    <p:sldId id="303" r:id="rId11"/>
    <p:sldId id="302" r:id="rId12"/>
    <p:sldId id="304" r:id="rId13"/>
    <p:sldId id="305" r:id="rId14"/>
    <p:sldId id="307" r:id="rId15"/>
    <p:sldId id="306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9"/>
    <p:restoredTop sz="94690"/>
  </p:normalViewPr>
  <p:slideViewPr>
    <p:cSldViewPr snapToGrid="0">
      <p:cViewPr varScale="1">
        <p:scale>
          <a:sx n="69" d="100"/>
          <a:sy n="69" d="100"/>
        </p:scale>
        <p:origin x="35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6E293-B868-4E94-84D8-369C4EBA3DED}" type="datetimeFigureOut">
              <a:rPr lang="it-IT" smtClean="0"/>
              <a:t>09/09/2020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37E11-F3AD-4457-B2CD-0164C06487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0774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A437-3EFB-4CC3-9A71-F761094646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4563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A437-3EFB-4CC3-9A71-F761094646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11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A437-3EFB-4CC3-9A71-F761094646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3701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1412776"/>
            <a:ext cx="11377264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Sub-header, Arial Bold 22pt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2348882"/>
            <a:ext cx="11377264" cy="403244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71531" y="403200"/>
            <a:ext cx="9911269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677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A437-3EFB-4CC3-9A71-F761094646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8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A437-3EFB-4CC3-9A71-F761094646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72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A437-3EFB-4CC3-9A71-F761094646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453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A437-3EFB-4CC3-9A71-F761094646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6073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A437-3EFB-4CC3-9A71-F761094646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815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A437-3EFB-4CC3-9A71-F761094646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0538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A437-3EFB-4CC3-9A71-F761094646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5073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A437-3EFB-4CC3-9A71-F761094646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942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CA437-3EFB-4CC3-9A71-F761094646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706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25DF76-50E1-4475-BD7F-EFA637F8E2DF}" type="slidenum">
              <a:rPr lang="en-US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7994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25DF76-50E1-4475-BD7F-EFA637F8E2DF}" type="slidenum">
              <a:rPr lang="en-US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0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25DF76-50E1-4475-BD7F-EFA637F8E2DF}" type="slidenum">
              <a:rPr lang="en-US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5509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25DF76-50E1-4475-BD7F-EFA637F8E2DF}" type="slidenum">
              <a:rPr lang="en-US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4630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25DF76-50E1-4475-BD7F-EFA637F8E2DF}" type="slidenum">
              <a:rPr lang="en-US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6198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anfield.ac.uk/som/masters-courses/managemen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ranfield.ac.uk/som/masters-courses/procurement-and-supply-chain-management" TargetMode="External"/><Relationship Id="rId4" Type="http://schemas.openxmlformats.org/officeDocument/2006/relationships/hyperlink" Target="https://www.cranfield.ac.uk/som/masters-courses/logistics-and-supply-chain-management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anfield.ac.uk/som/masters-courses/managemen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ranfield.ac.uk/study/life-on-campus/life-at-cranfield/accommodatio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isultati immagini per cranfield university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47" y="144876"/>
            <a:ext cx="5959087" cy="594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6706" y="932330"/>
            <a:ext cx="6185647" cy="450706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197033" y="6267796"/>
            <a:ext cx="354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REFERENTE: Prof. </a:t>
            </a:r>
            <a:r>
              <a:rPr lang="it-IT" smtClean="0"/>
              <a:t>Ilaria Giannoccaro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6170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763" y="-99027"/>
            <a:ext cx="1707557" cy="164250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8C8AD40C-E586-4C9C-B8DD-9021399F8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365125"/>
            <a:ext cx="9810750" cy="1325563"/>
          </a:xfrm>
        </p:spPr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Structure</a:t>
            </a:r>
            <a:r>
              <a:rPr lang="en-GB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05B497BE-4C43-4D54-ADE4-C2C526C39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First year at </a:t>
            </a:r>
            <a:r>
              <a:rPr lang="en-GB" dirty="0" err="1"/>
              <a:t>PoliBa</a:t>
            </a:r>
            <a:r>
              <a:rPr lang="en-GB" dirty="0"/>
              <a:t> (60 ECTS)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Second year at Cranfield School of Management (60 ECTS)</a:t>
            </a:r>
          </a:p>
          <a:p>
            <a:pPr lvl="1"/>
            <a:r>
              <a:rPr lang="en-GB" dirty="0"/>
              <a:t>Management MSc</a:t>
            </a:r>
          </a:p>
          <a:p>
            <a:pPr marL="457200" lvl="1" indent="0">
              <a:buNone/>
            </a:pPr>
            <a:r>
              <a:rPr lang="en-GB" sz="1800" dirty="0">
                <a:hlinkClick r:id="rId3"/>
              </a:rPr>
              <a:t>https://www.cranfield.ac.uk/som/masters-courses/management</a:t>
            </a:r>
            <a:endParaRPr lang="en-GB" sz="1800" dirty="0"/>
          </a:p>
          <a:p>
            <a:pPr lvl="1"/>
            <a:endParaRPr lang="en-GB" dirty="0"/>
          </a:p>
          <a:p>
            <a:pPr lvl="1"/>
            <a:r>
              <a:rPr lang="en-GB" dirty="0"/>
              <a:t>Logistics and Supply Chain Management MSc </a:t>
            </a:r>
          </a:p>
          <a:p>
            <a:pPr marL="457200" lvl="1" indent="0">
              <a:buNone/>
            </a:pPr>
            <a:r>
              <a:rPr lang="en-GB" sz="1800" dirty="0">
                <a:hlinkClick r:id="rId4"/>
              </a:rPr>
              <a:t>https://www.cranfield.ac.uk/som/masters-courses/logistics-and-supply-chain-management#</a:t>
            </a:r>
            <a:endParaRPr lang="en-GB" sz="1800" dirty="0"/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Procurement and Supply Chain Management MSc </a:t>
            </a:r>
          </a:p>
          <a:p>
            <a:pPr marL="457200" lvl="1" indent="0">
              <a:buNone/>
            </a:pPr>
            <a:r>
              <a:rPr lang="en-GB" sz="1900" dirty="0">
                <a:hlinkClick r:id="rId5"/>
              </a:rPr>
              <a:t>https://www.cranfield.ac.uk/som/masters-courses/procurement-and-supply-chain-management</a:t>
            </a:r>
            <a:endParaRPr lang="en-GB" sz="1900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4C29DDC3-4FFC-4D46-8593-987F51344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A437-3EFB-4CC3-9A71-F7610946468B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684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763" y="-99027"/>
            <a:ext cx="1707557" cy="164250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8C8AD40C-E586-4C9C-B8DD-9021399F8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365125"/>
            <a:ext cx="9810750" cy="1325563"/>
          </a:xfrm>
        </p:spPr>
        <p:txBody>
          <a:bodyPr/>
          <a:lstStyle/>
          <a:p>
            <a:r>
              <a:rPr lang="it-IT" b="1" dirty="0">
                <a:solidFill>
                  <a:schemeClr val="tx2"/>
                </a:solidFill>
              </a:rPr>
              <a:t>Management</a:t>
            </a:r>
            <a:r>
              <a:rPr lang="en-GB" b="1" dirty="0">
                <a:solidFill>
                  <a:schemeClr val="tx2"/>
                </a:solidFill>
              </a:rPr>
              <a:t> </a:t>
            </a:r>
            <a:r>
              <a:rPr lang="it-IT" b="1" dirty="0" err="1">
                <a:solidFill>
                  <a:schemeClr val="tx2"/>
                </a:solidFill>
              </a:rPr>
              <a:t>MSc</a:t>
            </a:r>
            <a:r>
              <a:rPr lang="it-IT" b="1" dirty="0">
                <a:solidFill>
                  <a:schemeClr val="tx2"/>
                </a:solidFill>
              </a:rPr>
              <a:t> 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05B497BE-4C43-4D54-ADE4-C2C526C39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Top-ranked management master's course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3rd in the UK and 30th in the world: The Economist Which MBA? Masters in Management (</a:t>
            </a:r>
            <a:r>
              <a:rPr lang="en-US" dirty="0" err="1"/>
              <a:t>MiM</a:t>
            </a:r>
            <a:r>
              <a:rPr lang="en-US" dirty="0"/>
              <a:t>) 2019 ranking</a:t>
            </a:r>
          </a:p>
          <a:p>
            <a:pPr lvl="1"/>
            <a:r>
              <a:rPr lang="en-US" dirty="0"/>
              <a:t>5th in the UK and 55th in the world: Financial Times Masters in Management 2018 ranking</a:t>
            </a:r>
          </a:p>
          <a:p>
            <a:pPr lvl="1"/>
            <a:r>
              <a:rPr lang="en-US" dirty="0"/>
              <a:t>6th in the UK and 28th in the world: QS World University Rankings: Management Masters Ranking 2020</a:t>
            </a:r>
          </a:p>
          <a:p>
            <a:endParaRPr lang="en-GB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62E8D71C-0A29-5145-B82B-CE2BC00A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A437-3EFB-4CC3-9A71-F7610946468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3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763" y="-99027"/>
            <a:ext cx="1707557" cy="164250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8C8AD40C-E586-4C9C-B8DD-9021399F8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770" y="-100772"/>
            <a:ext cx="9810750" cy="1325563"/>
          </a:xfrm>
        </p:spPr>
        <p:txBody>
          <a:bodyPr/>
          <a:lstStyle/>
          <a:p>
            <a:r>
              <a:rPr lang="it-IT" b="1" dirty="0">
                <a:solidFill>
                  <a:schemeClr val="tx2"/>
                </a:solidFill>
              </a:rPr>
              <a:t>Management </a:t>
            </a:r>
            <a:r>
              <a:rPr lang="it-IT" b="1" dirty="0" err="1">
                <a:solidFill>
                  <a:schemeClr val="tx2"/>
                </a:solidFill>
              </a:rPr>
              <a:t>MSc</a:t>
            </a:r>
            <a:r>
              <a:rPr lang="it-IT" b="1" dirty="0">
                <a:solidFill>
                  <a:schemeClr val="tx2"/>
                </a:solidFill>
              </a:rPr>
              <a:t> </a:t>
            </a:r>
            <a:r>
              <a:rPr lang="it-IT" b="1" dirty="0" err="1">
                <a:solidFill>
                  <a:schemeClr val="tx2"/>
                </a:solidFill>
              </a:rPr>
              <a:t>Programme</a:t>
            </a:r>
            <a:r>
              <a:rPr lang="en-GB" b="1" dirty="0">
                <a:solidFill>
                  <a:schemeClr val="tx2"/>
                </a:solidFill>
              </a:rPr>
              <a:t> </a:t>
            </a:r>
          </a:p>
        </p:txBody>
      </p:sp>
      <p:graphicFrame>
        <p:nvGraphicFramePr>
          <p:cNvPr id="7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1397600"/>
              </p:ext>
            </p:extLst>
          </p:nvPr>
        </p:nvGraphicFramePr>
        <p:xfrm>
          <a:off x="1682794" y="1004274"/>
          <a:ext cx="7257709" cy="544391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152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2488"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err="1">
                          <a:effectLst/>
                        </a:rPr>
                        <a:t>Credits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ECTS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488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</a:rPr>
                        <a:t>10 COMPULSORY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100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30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084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Marketing Management 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24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Organisational Behaviour: Application 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24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Accounting and Finance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24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People Management and Leadership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24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Economics for Managers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24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Managing Operations 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24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Strategic Management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24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Management Consulting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24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Leading  Corporate Sustainability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24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Evidence-Based Management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2488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</a:rPr>
                        <a:t>3 ELECTIVES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30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9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24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Organisational Performance: Direction Control and Measurement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24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Supply Chain Management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24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Disruptive Innovation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24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Entrepreneurship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24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Mastering Project Management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424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Effective Cross-Cultural Management 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6757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2000" u="none" strike="noStrike" kern="1200" dirty="0">
                          <a:effectLst/>
                        </a:rPr>
                        <a:t>MASTER THESIS</a:t>
                      </a:r>
                      <a:endParaRPr lang="it-IT" sz="2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90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27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67572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</a:rPr>
                        <a:t>TOT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220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66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9034527" y="5781674"/>
            <a:ext cx="289572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27 = 18 </a:t>
            </a:r>
            <a:r>
              <a:rPr lang="en-US" dirty="0" err="1"/>
              <a:t>Tesi</a:t>
            </a:r>
            <a:r>
              <a:rPr lang="en-US" dirty="0"/>
              <a:t> + 6 </a:t>
            </a:r>
            <a:r>
              <a:rPr lang="en-US" dirty="0" err="1"/>
              <a:t>tiroc</a:t>
            </a:r>
            <a:r>
              <a:rPr lang="en-US" dirty="0"/>
              <a:t> + 3 </a:t>
            </a:r>
            <a:r>
              <a:rPr lang="en-US" dirty="0" err="1"/>
              <a:t>Sovr</a:t>
            </a:r>
            <a:endParaRPr lang="en-US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054370E5-A017-AF4B-ADA4-B356229C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A437-3EFB-4CC3-9A71-F7610946468B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823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763" y="-99027"/>
            <a:ext cx="1707557" cy="164250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8C8AD40C-E586-4C9C-B8DD-9021399F8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34" y="1294244"/>
            <a:ext cx="2870271" cy="1642508"/>
          </a:xfrm>
        </p:spPr>
        <p:txBody>
          <a:bodyPr>
            <a:normAutofit/>
          </a:bodyPr>
          <a:lstStyle/>
          <a:p>
            <a:r>
              <a:rPr lang="it-IT" sz="3600" b="1" dirty="0" err="1">
                <a:solidFill>
                  <a:srgbClr val="002060"/>
                </a:solidFill>
              </a:rPr>
              <a:t>Logistics</a:t>
            </a:r>
            <a:r>
              <a:rPr lang="it-IT" sz="3600" b="1" dirty="0">
                <a:solidFill>
                  <a:srgbClr val="002060"/>
                </a:solidFill>
              </a:rPr>
              <a:t> &amp; SCM </a:t>
            </a:r>
            <a:r>
              <a:rPr lang="it-IT" sz="3600" b="1" dirty="0" err="1">
                <a:solidFill>
                  <a:srgbClr val="002060"/>
                </a:solidFill>
              </a:rPr>
              <a:t>MSc</a:t>
            </a:r>
            <a:r>
              <a:rPr lang="it-IT" sz="3600" b="1" dirty="0">
                <a:solidFill>
                  <a:srgbClr val="002060"/>
                </a:solidFill>
              </a:rPr>
              <a:t> </a:t>
            </a:r>
            <a:r>
              <a:rPr lang="it-IT" sz="3600" b="1" dirty="0" err="1">
                <a:solidFill>
                  <a:srgbClr val="002060"/>
                </a:solidFill>
              </a:rPr>
              <a:t>Programme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</a:p>
        </p:txBody>
      </p:sp>
      <p:graphicFrame>
        <p:nvGraphicFramePr>
          <p:cNvPr id="3" name="Segnaposto contenut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200829"/>
              </p:ext>
            </p:extLst>
          </p:nvPr>
        </p:nvGraphicFramePr>
        <p:xfrm>
          <a:off x="3213846" y="69290"/>
          <a:ext cx="8873166" cy="671018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4906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12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12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6569"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 err="1">
                          <a:effectLst/>
                        </a:rPr>
                        <a:t>Credits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ECTS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COMPULSORY</a:t>
                      </a:r>
                    </a:p>
                  </a:txBody>
                  <a:tcPr marL="5771" marR="5771" marT="577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771" marR="5771" marT="577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30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Freight Transport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Inventory and Operations Management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Information Systems and e-Business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Project Management Introduction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Physical Network Design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Warehousing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Business Process Outsourcing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Designing and Managing Resilient Supply Chains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Logistics Outsourcing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Planning and Resourcing Road Freight Transport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ELECTIVES</a:t>
                      </a:r>
                    </a:p>
                  </a:txBody>
                  <a:tcPr marL="5771" marR="5771" marT="577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20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6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Humanitarian Logistics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1.5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Simulation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1.5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Six Sigma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1.5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Performance Measurement in the Supply Chain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1.5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Sales and Operations Planning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1.5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Retail Logistics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1.5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Social Network Analysis in a Supply Chain Context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1.5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Business Model Generation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1.5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Future of Digital Procurement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1.5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Big Data Analytics for Supply Chain Management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1.5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Circular Supply Chains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1.5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MASTER THESIS</a:t>
                      </a:r>
                    </a:p>
                  </a:txBody>
                  <a:tcPr marL="5771" marR="5771" marT="577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80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24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8959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TOT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</a:rPr>
                        <a:t>200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60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</a:tbl>
          </a:graphicData>
        </a:graphic>
      </p:graphicFrame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7CB8239D-5967-0349-92EB-DF3AD09F7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A437-3EFB-4CC3-9A71-F7610946468B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821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763" y="-99027"/>
            <a:ext cx="1707557" cy="1642508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xmlns="" id="{20E92905-187A-41FB-A055-FF9CAD01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71" y="1065213"/>
            <a:ext cx="3776711" cy="2041057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Procurement &amp; SCM MSc Programme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668577"/>
              </p:ext>
            </p:extLst>
          </p:nvPr>
        </p:nvGraphicFramePr>
        <p:xfrm>
          <a:off x="3570898" y="0"/>
          <a:ext cx="8540420" cy="68460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007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62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62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4178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Credits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ECTS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178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10 COMPULSORY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100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30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300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Principles of Strategic Procurement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30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Supply Chain Strategy and Sustainability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300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Accounting and Finance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300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Analytical Techniques for Supply Chain Management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300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Freight Transport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300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Inventory and Operations Management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300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Information Systems and e-Business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300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Project Management Introduction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300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Supplier Selection and Evaluation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300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Negotiation and Contract Management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4178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4 ELECTIVES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20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6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300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Business Process Outsourcing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1.5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30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Designing and Managing Resilient Supply Chains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1.5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300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Logistics Outsourcing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1.5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30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Planning and Resourcing  Road Freight Transport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1.5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300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Humanitarian Logistics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1.5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300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Simulation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1.5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300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Six Sigma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1.5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230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Performance Measurement in the Supply Chain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1.5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2300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Sales and Operations Planning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1.5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2300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Retail Logistics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1.5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230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Social Network Analysis in a Supply Chain Context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1.5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2300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Business Model Generation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1.5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2300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Future of Digital Procurement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1.5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2230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Big Data Analytics for Supply Chain Management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1.5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22300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Circular Supply Chains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1.5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25417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effectLst/>
                        </a:rPr>
                        <a:t>MASTER THESIS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80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24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254178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TOT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200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</a:rPr>
                        <a:t>60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4" marR="4694" marT="4694" marB="0" anchor="b"/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</a:tbl>
          </a:graphicData>
        </a:graphic>
      </p:graphicFrame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9BC9A4DA-EFCA-2049-9B5E-4286607CE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A437-3EFB-4CC3-9A71-F7610946468B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763" y="-99027"/>
            <a:ext cx="1707557" cy="1642508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xmlns="" id="{20E92905-187A-41FB-A055-FF9CAD01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088" y="217488"/>
            <a:ext cx="9810750" cy="1325562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002060"/>
                </a:solidFill>
              </a:rPr>
              <a:t>MSc Entry Requirements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2FB2DD-8247-4D01-B32E-FC41FEEBE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English score test</a:t>
            </a:r>
          </a:p>
          <a:p>
            <a:pPr lvl="1"/>
            <a:r>
              <a:rPr lang="en-GB" dirty="0"/>
              <a:t>IELTS (International English Language Testing Service): Academic test - minimum overall score of 6.5 (</a:t>
            </a:r>
            <a:r>
              <a:rPr lang="en-GB" dirty="0">
                <a:solidFill>
                  <a:srgbClr val="FF0000"/>
                </a:solidFill>
              </a:rPr>
              <a:t>NB: 7.0 for MSc Management)</a:t>
            </a:r>
          </a:p>
          <a:p>
            <a:pPr lvl="1"/>
            <a:r>
              <a:rPr lang="en-GB" dirty="0"/>
              <a:t>TOEFL (Test of English as a Foreign Language): Internet-based test - minimum score of 92. Our TOEFL institution code is 0822 </a:t>
            </a:r>
          </a:p>
          <a:p>
            <a:pPr lvl="1"/>
            <a:r>
              <a:rPr lang="en-GB" dirty="0"/>
              <a:t>Pearson Test of English (Academic): an overall score of 65 </a:t>
            </a:r>
          </a:p>
          <a:p>
            <a:pPr lvl="1"/>
            <a:r>
              <a:rPr lang="en-GB" dirty="0"/>
              <a:t>Cambridge English with a minimum score of 180 </a:t>
            </a:r>
          </a:p>
          <a:p>
            <a:pPr lvl="1"/>
            <a:r>
              <a:rPr lang="en-GB" dirty="0"/>
              <a:t>Trinity College London Integrated Skills in English III – Pass</a:t>
            </a:r>
          </a:p>
          <a:p>
            <a:pPr marL="0" indent="0">
              <a:buNone/>
            </a:pPr>
            <a:r>
              <a:rPr lang="en-GB" dirty="0"/>
              <a:t>Copy certificate as evidence of bachelor degree in Engineering</a:t>
            </a:r>
          </a:p>
          <a:p>
            <a:pPr marL="0" indent="0">
              <a:buNone/>
            </a:pPr>
            <a:r>
              <a:rPr lang="en-GB" dirty="0"/>
              <a:t>Two recommendation letters</a:t>
            </a:r>
          </a:p>
          <a:p>
            <a:endParaRPr lang="en-GB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F699D141-F75A-7749-BA42-4BB53E902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A437-3EFB-4CC3-9A71-F7610946468B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581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763" y="-99027"/>
            <a:ext cx="1707557" cy="1642508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xmlns="" id="{20E92905-187A-41FB-A055-FF9CAD01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982" y="210075"/>
            <a:ext cx="9810750" cy="1325562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002060"/>
                </a:solidFill>
              </a:rPr>
              <a:t>MSc Tuition Fees (2020/21)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2FB2DD-8247-4D01-B32E-FC41FEEBE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015" y="1852583"/>
            <a:ext cx="10515600" cy="4351338"/>
          </a:xfrm>
        </p:spPr>
        <p:txBody>
          <a:bodyPr>
            <a:normAutofit/>
          </a:bodyPr>
          <a:lstStyle/>
          <a:p>
            <a:pPr marL="0" indent="0" fontAlgn="b">
              <a:buNone/>
            </a:pPr>
            <a:endParaRPr lang="it-IT" dirty="0"/>
          </a:p>
          <a:p>
            <a:pPr marL="0" indent="0" fontAlgn="b">
              <a:buNone/>
            </a:pPr>
            <a:endParaRPr lang="it-IT" dirty="0"/>
          </a:p>
          <a:p>
            <a:pPr marL="0" indent="0" fontAlgn="b">
              <a:buNone/>
            </a:pPr>
            <a:endParaRPr lang="it-IT" dirty="0"/>
          </a:p>
          <a:p>
            <a:pPr marL="0" indent="0" fontAlgn="b">
              <a:buNone/>
            </a:pPr>
            <a:r>
              <a:rPr lang="it-IT" dirty="0"/>
              <a:t>		</a:t>
            </a:r>
          </a:p>
          <a:p>
            <a:pPr marL="0" indent="0" fontAlgn="b">
              <a:buNone/>
            </a:pPr>
            <a:endParaRPr lang="en-GB" dirty="0">
              <a:hlinkClick r:id="rId3"/>
            </a:endParaRPr>
          </a:p>
          <a:p>
            <a:pPr marL="0" indent="0" fontAlgn="b">
              <a:buNone/>
            </a:pPr>
            <a:endParaRPr lang="en-GB" dirty="0">
              <a:hlinkClick r:id="rId3"/>
            </a:endParaRPr>
          </a:p>
          <a:p>
            <a:pPr marL="0" indent="0" fontAlgn="b">
              <a:buNone/>
            </a:pPr>
            <a:endParaRPr lang="en-GB" dirty="0">
              <a:hlinkClick r:id="rId3"/>
            </a:endParaRPr>
          </a:p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ED66E335-CD08-4D26-81F0-5B84B8299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46762"/>
              </p:ext>
            </p:extLst>
          </p:nvPr>
        </p:nvGraphicFramePr>
        <p:xfrm>
          <a:off x="1612680" y="2075580"/>
          <a:ext cx="9731935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1258">
                  <a:extLst>
                    <a:ext uri="{9D8B030D-6E8A-4147-A177-3AD203B41FA5}">
                      <a16:colId xmlns:a16="http://schemas.microsoft.com/office/drawing/2014/main" xmlns="" val="3185735633"/>
                    </a:ext>
                  </a:extLst>
                </a:gridCol>
                <a:gridCol w="1568824">
                  <a:extLst>
                    <a:ext uri="{9D8B030D-6E8A-4147-A177-3AD203B41FA5}">
                      <a16:colId xmlns:a16="http://schemas.microsoft.com/office/drawing/2014/main" xmlns="" val="3385205298"/>
                    </a:ext>
                  </a:extLst>
                </a:gridCol>
                <a:gridCol w="1751853">
                  <a:extLst>
                    <a:ext uri="{9D8B030D-6E8A-4147-A177-3AD203B41FA5}">
                      <a16:colId xmlns:a16="http://schemas.microsoft.com/office/drawing/2014/main" xmlns="" val="932539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800" dirty="0"/>
                        <a:t>Cranfield Tuition Fees </a:t>
                      </a:r>
                    </a:p>
                    <a:p>
                      <a:pPr algn="l"/>
                      <a:r>
                        <a:rPr lang="en-GB" sz="2800" dirty="0"/>
                        <a:t>(*with </a:t>
                      </a:r>
                      <a:r>
                        <a:rPr lang="en-GB" sz="2800" dirty="0" err="1"/>
                        <a:t>PoliBa</a:t>
                      </a:r>
                      <a:r>
                        <a:rPr lang="en-GB" sz="2800" dirty="0"/>
                        <a:t> 25% double degree discount)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dirty="0"/>
                        <a:t>UK/EU*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dirty="0"/>
                        <a:t>Overseas*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62306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err="1"/>
                        <a:t>MSc</a:t>
                      </a:r>
                      <a:r>
                        <a:rPr lang="it-IT" sz="2800" b="1" dirty="0"/>
                        <a:t>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£11,250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£19,500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91549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/>
                        <a:t>MSc Logistics &amp; SCM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£9,750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£18,375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72831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/>
                        <a:t>MSc Procurement &amp; SCM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£9,750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£18,375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45659493"/>
                  </a:ext>
                </a:extLst>
              </a:tr>
            </a:tbl>
          </a:graphicData>
        </a:graphic>
      </p:graphicFrame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A0196B57-4A8A-0443-9CE3-EB688EE1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A437-3EFB-4CC3-9A71-F7610946468B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33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Structure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869706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it-IT" sz="3200" dirty="0"/>
              <a:t>First </a:t>
            </a:r>
            <a:r>
              <a:rPr lang="it-IT" sz="3200" dirty="0" err="1"/>
              <a:t>year</a:t>
            </a:r>
            <a:r>
              <a:rPr lang="it-IT" sz="3200" dirty="0"/>
              <a:t> </a:t>
            </a:r>
            <a:r>
              <a:rPr lang="it-IT" sz="3200" dirty="0" err="1"/>
              <a:t>at</a:t>
            </a:r>
            <a:r>
              <a:rPr lang="it-IT" sz="3200" dirty="0"/>
              <a:t> </a:t>
            </a:r>
            <a:r>
              <a:rPr lang="it-IT" sz="3200" dirty="0" err="1"/>
              <a:t>PoliBa</a:t>
            </a:r>
            <a:r>
              <a:rPr lang="it-IT" sz="3200" dirty="0"/>
              <a:t> (60 ECTS)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it-IT" sz="3200" dirty="0"/>
              <a:t>Second </a:t>
            </a:r>
            <a:r>
              <a:rPr lang="it-IT" sz="3200" dirty="0" err="1"/>
              <a:t>year</a:t>
            </a:r>
            <a:r>
              <a:rPr lang="it-IT" sz="3200" dirty="0"/>
              <a:t> </a:t>
            </a:r>
            <a:r>
              <a:rPr lang="it-IT" sz="3200" dirty="0" err="1"/>
              <a:t>at</a:t>
            </a:r>
            <a:r>
              <a:rPr lang="it-IT" sz="3200" dirty="0"/>
              <a:t> </a:t>
            </a:r>
            <a:r>
              <a:rPr lang="it-IT" sz="3200" dirty="0" err="1"/>
              <a:t>Cranfield</a:t>
            </a:r>
            <a:r>
              <a:rPr lang="it-IT" sz="3200" dirty="0"/>
              <a:t> School of </a:t>
            </a:r>
            <a:r>
              <a:rPr lang="it-IT" sz="3200" dirty="0" err="1"/>
              <a:t>Engineering</a:t>
            </a:r>
            <a:r>
              <a:rPr lang="it-IT" sz="3200" dirty="0"/>
              <a:t> (60 ECTS)</a:t>
            </a:r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it-IT" sz="2800" dirty="0" err="1"/>
              <a:t>Engineering</a:t>
            </a:r>
            <a:r>
              <a:rPr lang="it-IT" sz="2800" dirty="0"/>
              <a:t> and Management of Manufacturing Systems </a:t>
            </a:r>
            <a:r>
              <a:rPr lang="it-IT" sz="2800" dirty="0" err="1"/>
              <a:t>MSc</a:t>
            </a:r>
            <a:r>
              <a:rPr lang="it-IT" sz="2800" dirty="0"/>
              <a:t> </a:t>
            </a:r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it-IT" sz="2800" dirty="0"/>
              <a:t>Management &amp; Information Systems </a:t>
            </a:r>
            <a:r>
              <a:rPr lang="it-IT" sz="2800" dirty="0" err="1"/>
              <a:t>MSc</a:t>
            </a:r>
            <a:endParaRPr lang="it-IT" sz="28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EAFE6E5C-76A0-2346-9468-69E89EA52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A437-3EFB-4CC3-9A71-F7610946468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8944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err="1"/>
              <a:t>Engineering</a:t>
            </a:r>
            <a:r>
              <a:rPr lang="it-IT" b="1" dirty="0"/>
              <a:t> and Management of Manufacturing Systems </a:t>
            </a:r>
            <a:r>
              <a:rPr lang="it-IT" b="1" dirty="0" err="1"/>
              <a:t>MSc</a:t>
            </a:r>
            <a:r>
              <a:rPr lang="it-IT" b="1" dirty="0"/>
              <a:t/>
            </a:r>
            <a:br>
              <a:rPr lang="it-IT" b="1" dirty="0"/>
            </a:br>
            <a:endParaRPr lang="it-IT" b="1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160466"/>
              </p:ext>
            </p:extLst>
          </p:nvPr>
        </p:nvGraphicFramePr>
        <p:xfrm>
          <a:off x="944282" y="1690688"/>
          <a:ext cx="8480612" cy="41476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61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86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70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</a:rPr>
                        <a:t> 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</a:rPr>
                        <a:t>ECTS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70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General Management 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</a:rPr>
                        <a:t>3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70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Manufacturing Strategy 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3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70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Management of Technology and Innovation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</a:rPr>
                        <a:t>3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70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Manufacturing Systems Engineering 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</a:rPr>
                        <a:t>3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70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Operations Analysis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</a:rPr>
                        <a:t>3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70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Enterprise Systems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3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70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Operations Management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3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70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Supply Chain Management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3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70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Group Project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12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70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Individual Thesis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24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627762AC-A013-0740-8D06-0D2CA4556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A437-3EFB-4CC3-9A71-F7610946468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0438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Management &amp; Information Systems </a:t>
            </a:r>
            <a:r>
              <a:rPr lang="it-IT" b="1" dirty="0" err="1"/>
              <a:t>MSc</a:t>
            </a:r>
            <a:endParaRPr lang="it-IT" b="1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898632"/>
              </p:ext>
            </p:extLst>
          </p:nvPr>
        </p:nvGraphicFramePr>
        <p:xfrm>
          <a:off x="1051859" y="1775014"/>
          <a:ext cx="7996891" cy="4305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554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14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6458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Enterprise Systems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 dirty="0">
                          <a:effectLst/>
                        </a:rPr>
                        <a:t>3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458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>
                          <a:effectLst/>
                        </a:rPr>
                        <a:t>Operations Management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 dirty="0">
                          <a:effectLst/>
                        </a:rPr>
                        <a:t>3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4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Business Process Analysis and Engineering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 dirty="0">
                          <a:effectLst/>
                        </a:rPr>
                        <a:t>3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6458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>
                          <a:effectLst/>
                        </a:rPr>
                        <a:t>General Management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 dirty="0">
                          <a:effectLst/>
                        </a:rPr>
                        <a:t>3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6458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>
                          <a:effectLst/>
                        </a:rPr>
                        <a:t>Business Change Management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 dirty="0">
                          <a:effectLst/>
                        </a:rPr>
                        <a:t>3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6458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>
                          <a:effectLst/>
                        </a:rPr>
                        <a:t>Business Data Analytics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 dirty="0">
                          <a:effectLst/>
                        </a:rPr>
                        <a:t>3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6458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>
                          <a:effectLst/>
                        </a:rPr>
                        <a:t>Enterprise Modelling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 dirty="0">
                          <a:effectLst/>
                        </a:rPr>
                        <a:t>3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6458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>
                          <a:effectLst/>
                        </a:rPr>
                        <a:t>Programme and Project Management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 dirty="0">
                          <a:effectLst/>
                        </a:rPr>
                        <a:t>3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6458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</a:rPr>
                        <a:t>Group project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 dirty="0">
                          <a:effectLst/>
                        </a:rPr>
                        <a:t>12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6458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 dirty="0">
                          <a:effectLst/>
                        </a:rPr>
                        <a:t>Project </a:t>
                      </a:r>
                      <a:r>
                        <a:rPr lang="it-IT" sz="2400" u="none" strike="noStrike" dirty="0" err="1">
                          <a:effectLst/>
                        </a:rPr>
                        <a:t>Thesis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 dirty="0">
                          <a:effectLst/>
                        </a:rPr>
                        <a:t>24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529AF71C-C0E7-214E-BBA2-8527CC7C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A437-3EFB-4CC3-9A71-F7610946468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980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Requirements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English score test</a:t>
            </a:r>
          </a:p>
          <a:p>
            <a:pPr lvl="1"/>
            <a:r>
              <a:rPr lang="en-US" dirty="0"/>
              <a:t>IELTS (International English Language Testing Service): Academic test - minimum overall score of 6.5 </a:t>
            </a:r>
          </a:p>
          <a:p>
            <a:pPr lvl="1"/>
            <a:r>
              <a:rPr lang="en-US" dirty="0"/>
              <a:t>TOEFL (Test of English as a Foreign Language): Internet-based test - minimum score of 92. Our TOEFL institution code is 0822 </a:t>
            </a:r>
          </a:p>
          <a:p>
            <a:pPr lvl="1"/>
            <a:r>
              <a:rPr lang="en-US" dirty="0"/>
              <a:t>Pearson Test of English (Academic): an overall score of 65 </a:t>
            </a:r>
          </a:p>
          <a:p>
            <a:pPr lvl="1"/>
            <a:r>
              <a:rPr lang="en-US" dirty="0"/>
              <a:t>Cambridge English with a minimum score of 180 </a:t>
            </a:r>
          </a:p>
          <a:p>
            <a:pPr lvl="1"/>
            <a:r>
              <a:rPr lang="en-US" dirty="0"/>
              <a:t>Trinity College London Integrated Skills in English III – Pass</a:t>
            </a:r>
          </a:p>
          <a:p>
            <a:r>
              <a:rPr lang="en-US" dirty="0"/>
              <a:t>Copy certificate as evidence of bachelor degree in Engineering</a:t>
            </a:r>
          </a:p>
          <a:p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reccomendations</a:t>
            </a:r>
            <a:r>
              <a:rPr lang="it-IT" dirty="0"/>
              <a:t> </a:t>
            </a:r>
            <a:r>
              <a:rPr lang="it-IT" dirty="0" err="1"/>
              <a:t>letters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98E30E5-E613-4544-B5E3-6625849FA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A437-3EFB-4CC3-9A71-F7610946468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5303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Fee</a:t>
            </a:r>
            <a:r>
              <a:rPr lang="it-IT" b="1" dirty="0"/>
              <a:t> and </a:t>
            </a:r>
            <a:r>
              <a:rPr lang="it-IT" b="1" dirty="0" err="1"/>
              <a:t>accomodations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 err="1"/>
              <a:t>Tuitions</a:t>
            </a:r>
            <a:r>
              <a:rPr lang="it-IT" sz="3200" dirty="0"/>
              <a:t>: £ 10250</a:t>
            </a:r>
          </a:p>
          <a:p>
            <a:endParaRPr lang="it-IT" sz="3200" dirty="0"/>
          </a:p>
          <a:p>
            <a:r>
              <a:rPr lang="it-IT" sz="3200" dirty="0" err="1"/>
              <a:t>Accomodations</a:t>
            </a:r>
            <a:endParaRPr lang="it-IT" sz="3200" dirty="0"/>
          </a:p>
          <a:p>
            <a:pPr lvl="1"/>
            <a:r>
              <a:rPr lang="en-GB" sz="2800" u="sng" dirty="0">
                <a:hlinkClick r:id="rId2"/>
              </a:rPr>
              <a:t>https://www.cranfield.ac.uk/study/life-on-campus/life-at-cranfield/accommodation</a:t>
            </a:r>
            <a:endParaRPr lang="it-IT" sz="28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D37E64F5-9DD5-6A42-92E4-59177D97A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A437-3EFB-4CC3-9A71-F7610946468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7179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Application and </a:t>
            </a:r>
            <a:r>
              <a:rPr lang="it-IT" b="1" dirty="0" err="1"/>
              <a:t>Contacts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Dr. </a:t>
            </a:r>
            <a:r>
              <a:rPr lang="en-US" sz="3200" dirty="0"/>
              <a:t>Fan </a:t>
            </a:r>
            <a:r>
              <a:rPr lang="en-US" sz="3200" dirty="0" err="1"/>
              <a:t>Ip-Shing</a:t>
            </a:r>
            <a:r>
              <a:rPr lang="en-US" sz="3200" dirty="0"/>
              <a:t>, </a:t>
            </a:r>
            <a:r>
              <a:rPr lang="en-US" sz="3200" dirty="0" err="1"/>
              <a:t>Cranfield</a:t>
            </a:r>
            <a:r>
              <a:rPr lang="en-US" sz="3200" dirty="0"/>
              <a:t> University</a:t>
            </a:r>
          </a:p>
          <a:p>
            <a:r>
              <a:rPr lang="en-US" sz="3200" dirty="0"/>
              <a:t>Prof. Ilaria Giannoccaro, </a:t>
            </a:r>
            <a:r>
              <a:rPr lang="en-US" sz="3200" dirty="0" err="1"/>
              <a:t>PoliBa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>
                <a:solidFill>
                  <a:srgbClr val="FF0000"/>
                </a:solidFill>
              </a:rPr>
              <a:t>Application deadline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February </a:t>
            </a:r>
            <a:endParaRPr lang="it-IT" sz="2800" dirty="0">
              <a:solidFill>
                <a:srgbClr val="FF0000"/>
              </a:solidFill>
            </a:endParaRPr>
          </a:p>
          <a:p>
            <a:endParaRPr lang="it-IT" sz="32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94C0107F-5E25-0D41-A7EE-2FA2D1FE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A437-3EFB-4CC3-9A71-F7610946468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7956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7AA001-329B-4406-9EDD-D89774D6C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237" y="643467"/>
            <a:ext cx="5125380" cy="55710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0B26B3B-8796-4175-9EB8-1607581A66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180" y="864108"/>
            <a:ext cx="5129784" cy="512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54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e801452\Desktop\SoM Images\IPSRP0105-IPSRP0107 - IPSRP0108- satonlaptopsatboardroominmartellhouse-155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0342" y="-99392"/>
            <a:ext cx="1222234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763" y="-99027"/>
            <a:ext cx="1707557" cy="164250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54E3259-9C8D-4C8F-8384-3D9AF09FD9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2192" y="2562826"/>
            <a:ext cx="7275386" cy="3275828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1700" b="1" dirty="0">
                <a:solidFill>
                  <a:srgbClr val="1C406A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Cranfield is:</a:t>
            </a:r>
          </a:p>
          <a:p>
            <a:pPr marL="177800" lvl="0" indent="-177800"/>
            <a:r>
              <a:rPr lang="en-GB" sz="1700" dirty="0">
                <a:latin typeface="Arial"/>
                <a:cs typeface="Arial"/>
              </a:rPr>
              <a:t>A postgraduate only science, technology, engineering and management university</a:t>
            </a:r>
          </a:p>
          <a:p>
            <a:pPr marL="177800" lvl="0" indent="-177800"/>
            <a:r>
              <a:rPr lang="en-GB" sz="1700" b="1" dirty="0">
                <a:latin typeface="Arial"/>
                <a:cs typeface="Arial"/>
              </a:rPr>
              <a:t>A management school with strong industry links and a focus on applied learning</a:t>
            </a:r>
          </a:p>
          <a:p>
            <a:pPr marL="177800" lvl="0" indent="-177800"/>
            <a:r>
              <a:rPr lang="en-GB" sz="1700" b="1" dirty="0">
                <a:latin typeface="Arial"/>
                <a:cs typeface="Arial"/>
              </a:rPr>
              <a:t>One of an elite group of schools worldwide to hold the triple accreditation</a:t>
            </a:r>
          </a:p>
          <a:p>
            <a:pPr marL="177800" lvl="0" indent="-177800"/>
            <a:r>
              <a:rPr lang="en-GB" sz="1700" dirty="0">
                <a:latin typeface="Arial"/>
                <a:cs typeface="Arial"/>
              </a:rPr>
              <a:t> Experts in personal development</a:t>
            </a:r>
          </a:p>
          <a:p>
            <a:pPr marL="177800" lvl="0" indent="-177800"/>
            <a:endParaRPr lang="en-GB" sz="17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1700" b="1" dirty="0">
                <a:solidFill>
                  <a:srgbClr val="1C406A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Cranfield’s masters programmes are designed for:</a:t>
            </a:r>
          </a:p>
          <a:p>
            <a:r>
              <a:rPr lang="en-GB" sz="1700" dirty="0"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Self-motivated graduates who want a real world business education</a:t>
            </a:r>
          </a:p>
          <a:p>
            <a:r>
              <a:rPr lang="en-GB" sz="1700" dirty="0"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Specialists who want to extend their skills set and knowledge</a:t>
            </a:r>
          </a:p>
          <a:p>
            <a:r>
              <a:rPr lang="en-GB" sz="1700" dirty="0"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Open-minded individuals who are committed to self-improvement</a:t>
            </a:r>
          </a:p>
          <a:p>
            <a:r>
              <a:rPr lang="en-GB" sz="1700" dirty="0"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Individuals that want to put knowledge into action</a:t>
            </a:r>
          </a:p>
          <a:p>
            <a:pPr algn="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28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FDB680F6277FA47A4D75E9E463DF20C" ma:contentTypeVersion="2" ma:contentTypeDescription="Creare un nuovo documento." ma:contentTypeScope="" ma:versionID="fc2778b47613830a445401b8844a4610">
  <xsd:schema xmlns:xsd="http://www.w3.org/2001/XMLSchema" xmlns:xs="http://www.w3.org/2001/XMLSchema" xmlns:p="http://schemas.microsoft.com/office/2006/metadata/properties" xmlns:ns2="f305701e-f742-4fbb-9e90-2d08e2d51f6d" targetNamespace="http://schemas.microsoft.com/office/2006/metadata/properties" ma:root="true" ma:fieldsID="3747733f035e3f76c972c42cf810b72c" ns2:_="">
    <xsd:import namespace="f305701e-f742-4fbb-9e90-2d08e2d51f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5701e-f742-4fbb-9e90-2d08e2d51f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374970-5F3C-4D87-9B37-430312F817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E9DE78-2E50-419B-80AE-9594372364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5701e-f742-4fbb-9e90-2d08e2d51f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3DD134-BABC-486C-833A-483E208B6A9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956</Words>
  <Application>Microsoft Office PowerPoint</Application>
  <PresentationFormat>Widescreen</PresentationFormat>
  <Paragraphs>373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6</vt:i4>
      </vt:variant>
      <vt:variant>
        <vt:lpstr>Titoli diapositive</vt:lpstr>
      </vt:variant>
      <vt:variant>
        <vt:i4>16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Roboto Slab</vt:lpstr>
      <vt:lpstr>Times New Roman</vt:lpstr>
      <vt:lpstr>ヒラギノ角ゴ Pro W3</vt:lpstr>
      <vt:lpstr>Tema di Office</vt:lpstr>
      <vt:lpstr>Office Theme</vt:lpstr>
      <vt:lpstr>1_Office Theme</vt:lpstr>
      <vt:lpstr>2_Office Theme</vt:lpstr>
      <vt:lpstr>3_Office Theme</vt:lpstr>
      <vt:lpstr>4_Office Theme</vt:lpstr>
      <vt:lpstr>Presentazione standard di PowerPoint</vt:lpstr>
      <vt:lpstr>Structure</vt:lpstr>
      <vt:lpstr>Engineering and Management of Manufacturing Systems MSc </vt:lpstr>
      <vt:lpstr>Management &amp; Information Systems MSc</vt:lpstr>
      <vt:lpstr>Requirements</vt:lpstr>
      <vt:lpstr>Fee and accomodations</vt:lpstr>
      <vt:lpstr>Application and Contacts</vt:lpstr>
      <vt:lpstr>Presentazione standard di PowerPoint</vt:lpstr>
      <vt:lpstr>Presentazione standard di PowerPoint</vt:lpstr>
      <vt:lpstr>Structure </vt:lpstr>
      <vt:lpstr>Management MSc </vt:lpstr>
      <vt:lpstr>Management MSc Programme </vt:lpstr>
      <vt:lpstr>Logistics &amp; SCM MSc Programme </vt:lpstr>
      <vt:lpstr>Procurement &amp; SCM MSc Programme</vt:lpstr>
      <vt:lpstr>MSc Entry Requirements</vt:lpstr>
      <vt:lpstr>MSc Tuition Fees (2020/21)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Offerta Double Degree Corso di Laurea Magistrale in Ingegneria Gestionle</dc:title>
  <dc:creator>giannoccaro</dc:creator>
  <cp:lastModifiedBy>Ilaria Giannoccaro</cp:lastModifiedBy>
  <cp:revision>56</cp:revision>
  <cp:lastPrinted>2020-03-03T21:11:21Z</cp:lastPrinted>
  <dcterms:created xsi:type="dcterms:W3CDTF">2019-10-08T20:21:15Z</dcterms:created>
  <dcterms:modified xsi:type="dcterms:W3CDTF">2020-09-09T14:27:15Z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0x0101002FDB680F6277FA47A4D75E9E463DF20C</vt:lpwstr>
  </property>
</Properties>
</file>